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0" d="100"/>
          <a:sy n="120" d="100"/>
        </p:scale>
        <p:origin x="216" y="2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b="1" dirty="0"/>
              <a:t>Contributors:</a:t>
            </a:r>
            <a:r>
              <a:rPr lang="en-US" dirty="0"/>
              <a:t> Stephen </a:t>
            </a:r>
            <a:r>
              <a:rPr lang="en-US" dirty="0" err="1"/>
              <a:t>Fickas</a:t>
            </a:r>
            <a:r>
              <a:rPr lang="en-US" dirty="0"/>
              <a:t>, Jason </a:t>
            </a:r>
            <a:r>
              <a:rPr lang="en-US" dirty="0" err="1"/>
              <a:t>Prideaux</a:t>
            </a:r>
            <a:r>
              <a:rPr lang="en-US" dirty="0"/>
              <a:t>, Bosco </a:t>
            </a:r>
            <a:r>
              <a:rPr lang="en-US" dirty="0" err="1"/>
              <a:t>Ndemeye</a:t>
            </a:r>
            <a:endParaRPr lang="en-US" dirty="0"/>
          </a:p>
          <a:p>
            <a:pPr>
              <a:lnSpc>
                <a:spcPct val="100000"/>
              </a:lnSpc>
              <a:spcBef>
                <a:spcPts val="0"/>
              </a:spcBef>
            </a:pPr>
            <a:r>
              <a:rPr lang="en-US" dirty="0"/>
              <a:t>University of Oregon</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concepts and best practices based on research, experience and expert opinion.</a:t>
            </a:r>
            <a:endParaRPr dirty="0"/>
          </a:p>
          <a:p>
            <a:pPr marL="609448" indent="-457086">
              <a:spcBef>
                <a:spcPts val="2533"/>
              </a:spcBef>
              <a:spcAft>
                <a:spcPts val="0"/>
              </a:spcAft>
              <a:buSzPts val="1800"/>
              <a:buChar char="➢"/>
            </a:pPr>
            <a:r>
              <a:rPr lang="en" dirty="0"/>
              <a:t>Here, we focus on </a:t>
            </a:r>
            <a:r>
              <a:rPr lang="en" i="1" dirty="0"/>
              <a:t>supporting</a:t>
            </a:r>
            <a:r>
              <a:rPr lang="en" dirty="0"/>
              <a:t>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1382232"/>
            <a:ext cx="11357841" cy="3700131"/>
          </a:xfrm>
          <a:prstGeom prst="rect">
            <a:avLst/>
          </a:prstGeom>
        </p:spPr>
        <p:txBody>
          <a:bodyPr spcFirstLastPara="1" vert="horz" wrap="square" lIns="91410" tIns="45688" rIns="91410" bIns="45688" numCol="1" anchor="t" anchorCtr="0" compatLnSpc="1">
            <a:prstTxWarp prst="textNoShape">
              <a:avLst/>
            </a:prstTxWarp>
            <a:noAutofit/>
          </a:bodyPr>
          <a:lstStyle/>
          <a:p>
            <a:pPr marL="342900" indent="-342900">
              <a:lnSpc>
                <a:spcPct val="100000"/>
              </a:lnSpc>
              <a:spcBef>
                <a:spcPts val="800"/>
              </a:spcBef>
              <a:buClr>
                <a:schemeClr val="dk1"/>
              </a:buClr>
              <a:buSzPct val="100000"/>
              <a:buFont typeface=".Apple Color Emoji UI"/>
              <a:buChar char="🫥"/>
            </a:pPr>
            <a:r>
              <a:rPr lang="en" b="1" dirty="0"/>
              <a:t> Security:  </a:t>
            </a:r>
            <a:r>
              <a:rPr lang="en" dirty="0"/>
              <a:t>Buffer overruns, improperly validated input.</a:t>
            </a:r>
            <a:endParaRPr dirty="0"/>
          </a:p>
          <a:p>
            <a:pPr marL="342900" indent="-342900">
              <a:lnSpc>
                <a:spcPct val="100000"/>
              </a:lnSpc>
              <a:spcBef>
                <a:spcPts val="800"/>
              </a:spcBef>
              <a:buClr>
                <a:schemeClr val="dk1"/>
              </a:buClr>
              <a:buSzPct val="100000"/>
              <a:buFont typeface=".Apple Color Emoji UI"/>
              <a:buChar char="🫥"/>
            </a:pPr>
            <a:r>
              <a:rPr lang="en" b="1" dirty="0"/>
              <a:t> Memory safety:  </a:t>
            </a:r>
            <a:r>
              <a:rPr lang="en" dirty="0"/>
              <a:t>Null dereference, uninitialized data.</a:t>
            </a:r>
            <a:endParaRPr dirty="0"/>
          </a:p>
          <a:p>
            <a:pPr marL="342900" indent="-342900">
              <a:lnSpc>
                <a:spcPct val="100000"/>
              </a:lnSpc>
              <a:spcBef>
                <a:spcPts val="800"/>
              </a:spcBef>
              <a:buClr>
                <a:schemeClr val="dk1"/>
              </a:buClr>
              <a:buSzPct val="100000"/>
              <a:buFont typeface=".Apple Color Emoji UI"/>
              <a:buChar char="🫥"/>
            </a:pPr>
            <a:r>
              <a:rPr lang="en" b="1" dirty="0"/>
              <a:t> Resource leaks:  </a:t>
            </a:r>
            <a:r>
              <a:rPr lang="en" dirty="0"/>
              <a:t>Memory, OS resources.</a:t>
            </a:r>
            <a:endParaRPr dirty="0"/>
          </a:p>
          <a:p>
            <a:pPr marL="342900" indent="-342900">
              <a:lnSpc>
                <a:spcPct val="100000"/>
              </a:lnSpc>
              <a:spcBef>
                <a:spcPts val="800"/>
              </a:spcBef>
              <a:buSzPct val="100000"/>
              <a:buFont typeface=".Apple Color Emoji UI"/>
              <a:buChar char="🫥"/>
            </a:pPr>
            <a:r>
              <a:rPr lang="en" b="1" dirty="0"/>
              <a:t> API Protocols:  </a:t>
            </a:r>
            <a:r>
              <a:rPr lang="en" dirty="0"/>
              <a:t>improper use of APIs, incomplete/incorrect implementations</a:t>
            </a:r>
            <a:endParaRPr dirty="0"/>
          </a:p>
          <a:p>
            <a:pPr marL="342900" indent="-342900">
              <a:lnSpc>
                <a:spcPct val="100000"/>
              </a:lnSpc>
              <a:spcBef>
                <a:spcPts val="800"/>
              </a:spcBef>
              <a:buClr>
                <a:schemeClr val="dk1"/>
              </a:buClr>
              <a:buSzPct val="100000"/>
              <a:buFont typeface=".Apple Color Emoji UI"/>
              <a:buChar char="🫥"/>
            </a:pPr>
            <a:r>
              <a:rPr lang="en" b="1" dirty="0"/>
              <a:t> Exceptions:</a:t>
            </a:r>
            <a:r>
              <a:rPr lang="en" dirty="0"/>
              <a:t>  Arithmetic/library/user-defined</a:t>
            </a:r>
            <a:endParaRPr dirty="0"/>
          </a:p>
          <a:p>
            <a:pPr marL="342900" indent="-342900">
              <a:lnSpc>
                <a:spcPct val="100000"/>
              </a:lnSpc>
              <a:spcBef>
                <a:spcPts val="800"/>
              </a:spcBef>
              <a:buClr>
                <a:schemeClr val="dk1"/>
              </a:buClr>
              <a:buSzPct val="100000"/>
              <a:buFont typeface=".Apple Color Emoji UI"/>
              <a:buChar char="🫥"/>
            </a:pPr>
            <a:r>
              <a:rPr lang="en" b="1" dirty="0"/>
              <a:t> Encapsulation: </a:t>
            </a:r>
            <a:r>
              <a:rPr lang="en" dirty="0"/>
              <a:t>Accessing internal data, calling private functions.</a:t>
            </a:r>
            <a:endParaRPr dirty="0"/>
          </a:p>
          <a:p>
            <a:pPr marL="342900" indent="-342900">
              <a:lnSpc>
                <a:spcPct val="100000"/>
              </a:lnSpc>
              <a:spcBef>
                <a:spcPts val="800"/>
              </a:spcBef>
              <a:buSzPct val="100000"/>
              <a:buFont typeface=".Apple Color Emoji UI"/>
              <a:buChar char="🫥"/>
            </a:pPr>
            <a:r>
              <a:rPr lang="en" b="1" dirty="0"/>
              <a:t> 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dirty="0"/>
              <a:t>Example: Checking for violations of </a:t>
            </a:r>
            <a:r>
              <a:rPr lang="en" sz="3466" dirty="0" err="1"/>
              <a:t>PETSc</a:t>
            </a:r>
            <a:r>
              <a:rPr lang="en" sz="3466" dirty="0"/>
              <a:t> developer rules</a:t>
            </a:r>
            <a:endParaRPr sz="3466" dirty="0"/>
          </a:p>
        </p:txBody>
      </p:sp>
      <p:sp>
        <p:nvSpPr>
          <p:cNvPr id="2" name="TextBox 1">
            <a:extLst>
              <a:ext uri="{FF2B5EF4-FFF2-40B4-BE49-F238E27FC236}">
                <a16:creationId xmlns:a16="http://schemas.microsoft.com/office/drawing/2014/main" id="{B3698C44-0821-1D33-5060-78B3C575420B}"/>
              </a:ext>
            </a:extLst>
          </p:cNvPr>
          <p:cNvSpPr txBox="1"/>
          <p:nvPr/>
        </p:nvSpPr>
        <p:spPr>
          <a:xfrm>
            <a:off x="1902751" y="4121100"/>
            <a:ext cx="8383321" cy="433965"/>
          </a:xfrm>
          <a:prstGeom prst="rect">
            <a:avLst/>
          </a:prstGeom>
          <a:noFill/>
        </p:spPr>
        <p:txBody>
          <a:bodyPr wrap="none" lIns="118872" tIns="91440" rIns="118872" bIns="91440" rtlCol="0" anchor="ctr" anchorCtr="0">
            <a:spAutoFit/>
          </a:bodyPr>
          <a:lstStyle/>
          <a:p>
            <a:pPr>
              <a:lnSpc>
                <a:spcPct val="90000"/>
              </a:lnSpc>
            </a:pPr>
            <a:r>
              <a:rPr lang="en-US" dirty="0"/>
              <a:t>From </a:t>
            </a:r>
            <a:r>
              <a:rPr lang="en-US" dirty="0" err="1"/>
              <a:t>PETSc</a:t>
            </a:r>
            <a:r>
              <a:rPr lang="en-US" dirty="0"/>
              <a:t> Style and Usage Guide: </a:t>
            </a:r>
            <a:r>
              <a:rPr lang="en-US" dirty="0">
                <a:hlinkClick r:id="rId3"/>
              </a:rPr>
              <a:t>https://petsc.org/release/developers/style/</a:t>
            </a:r>
            <a:r>
              <a:rPr lang="en-US" dirty="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16083</TotalTime>
  <Words>5694</Words>
  <Application>Microsoft Macintosh PowerPoint</Application>
  <PresentationFormat>Custom</PresentationFormat>
  <Paragraphs>578</Paragraphs>
  <Slides>56</Slides>
  <Notes>48</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.Apple Color Emoji UI</vt: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Example: Checking for violations of PETSc developer rules</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439</cp:revision>
  <cp:lastPrinted>2017-11-02T18:35:01Z</cp:lastPrinted>
  <dcterms:created xsi:type="dcterms:W3CDTF">2018-11-06T17:28:56Z</dcterms:created>
  <dcterms:modified xsi:type="dcterms:W3CDTF">2022-08-08T23:47:41Z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